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90" r:id="rId13"/>
    <p:sldId id="289" r:id="rId14"/>
    <p:sldId id="291" r:id="rId15"/>
    <p:sldId id="292" r:id="rId16"/>
    <p:sldId id="293" r:id="rId17"/>
    <p:sldId id="294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4"/>
    <a:srgbClr val="3B11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90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3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0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53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5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0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9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3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9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7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19BEBC-4434-4B73-A2BF-5EC7AC04AD3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3CB98C8-9634-4A42-9F53-5007EC101D4B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72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A8A7E26-218B-5B4D-BC7C-717E81B07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540012"/>
            <a:ext cx="10058400" cy="3566160"/>
          </a:xfrm>
          <a:ln w="38100"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es-GT" dirty="0">
                <a:solidFill>
                  <a:srgbClr val="002060"/>
                </a:solidFill>
                <a:latin typeface="Bahnschrift" panose="020B0502040204020203" pitchFamily="34" charset="0"/>
              </a:rPr>
              <a:t>TEMA # 2</a:t>
            </a:r>
            <a:br>
              <a:rPr lang="es-GT" dirty="0">
                <a:solidFill>
                  <a:srgbClr val="002060"/>
                </a:solidFill>
                <a:latin typeface="Bahnschrift" panose="020B0502040204020203" pitchFamily="34" charset="0"/>
              </a:rPr>
            </a:br>
            <a:r>
              <a:rPr lang="es-GT" dirty="0">
                <a:solidFill>
                  <a:srgbClr val="002060"/>
                </a:solidFill>
                <a:latin typeface="Bahnschrift" panose="020B0502040204020203" pitchFamily="34" charset="0"/>
              </a:rPr>
              <a:t>LA LEY PROCESAL  </a:t>
            </a:r>
            <a:endParaRPr lang="es-GT" dirty="0">
              <a:latin typeface="Bahnschrift" panose="020B0502040204020203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4AB0EB25-989A-C633-289C-85B3FF718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68500"/>
            <a:ext cx="10058400" cy="1143000"/>
          </a:xfrm>
          <a:ln w="28575"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es-MX" sz="2800" b="1" cap="none" dirty="0" smtClean="0">
                <a:solidFill>
                  <a:srgbClr val="002060"/>
                </a:solidFill>
                <a:latin typeface="Bahnschrift" panose="020B0502040204020203" pitchFamily="34" charset="0"/>
              </a:rPr>
              <a:t>CLASE # 2             SÁBADO 14-FEBRERO-2026</a:t>
            </a:r>
          </a:p>
          <a:p>
            <a:pPr algn="ctr"/>
            <a:r>
              <a:rPr lang="es-MX" sz="2800" b="1" cap="none" dirty="0" smtClean="0">
                <a:solidFill>
                  <a:srgbClr val="002060"/>
                </a:solidFill>
                <a:latin typeface="Bahnschrift" panose="020B0502040204020203" pitchFamily="34" charset="0"/>
              </a:rPr>
              <a:t>CURSO: TEORÍA GENERAL DEL PROCESO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36744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395D36A-5912-468A-C171-3CE9B61FD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>
                <a:solidFill>
                  <a:srgbClr val="002060"/>
                </a:solidFill>
                <a:latin typeface="Aptos" panose="020B0004020202020204" pitchFamily="34" charset="0"/>
              </a:rPr>
              <a:t>4.- EL OBJETO DE LA INTERPRETACIÓN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8DDB1FF2-F68A-B3BC-E3A2-33B5ACF0C294}"/>
              </a:ext>
            </a:extLst>
          </p:cNvPr>
          <p:cNvSpPr txBox="1"/>
          <p:nvPr/>
        </p:nvSpPr>
        <p:spPr>
          <a:xfrm>
            <a:off x="1401024" y="2090172"/>
            <a:ext cx="985243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Es ajustar su contenido al modo en que el legislador la creó, desglosando su sentido y alcances. Se presenta, dependiente del órgano que la creó de varias maneras: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Como interpretación auténtica: 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Este tipo lo realiza el mismo órgano o autoridad creados de la ley. 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Existe identidad en el órgano que la emitió y su finalidad es despejar la oscuridad, ambigüedad o deficiencia. </a:t>
            </a:r>
          </a:p>
        </p:txBody>
      </p:sp>
    </p:spTree>
    <p:extLst>
      <p:ext uri="{BB962C8B-B14F-4D97-AF65-F5344CB8AC3E}">
        <p14:creationId xmlns:p14="http://schemas.microsoft.com/office/powerpoint/2010/main" val="313569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1156CD73-DAAB-FF98-9BCB-F35045A493CF}"/>
              </a:ext>
            </a:extLst>
          </p:cNvPr>
          <p:cNvSpPr txBox="1"/>
          <p:nvPr/>
        </p:nvSpPr>
        <p:spPr>
          <a:xfrm>
            <a:off x="1002671" y="2000477"/>
            <a:ext cx="1050853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32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b) Como interpretación doctrinaria</a:t>
            </a:r>
            <a:r>
              <a:rPr lang="es-MX" sz="3200" dirty="0">
                <a:solidFill>
                  <a:srgbClr val="002060"/>
                </a:solidFill>
                <a:latin typeface="Aptos" panose="020B0004020202020204" pitchFamily="34" charset="0"/>
              </a:rPr>
              <a:t>: </a:t>
            </a:r>
          </a:p>
          <a:p>
            <a:pPr algn="just"/>
            <a:endParaRPr lang="es-MX" sz="32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3200" dirty="0">
                <a:solidFill>
                  <a:srgbClr val="002060"/>
                </a:solidFill>
                <a:latin typeface="Aptos" panose="020B0004020202020204" pitchFamily="34" charset="0"/>
              </a:rPr>
              <a:t>Esta interpretación la hacen realidad los doctores y entendidos de la ciencia del Derecho que aparecen en las obras que escriben, las cuales examinan la norma y describen su contenido y su espíritu.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AF49EF26-84D1-DDA3-DE60-BDEDBC228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3701" y="295121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758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3BAF411-AF11-D7C6-0E74-B0ECE1424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41669"/>
            <a:ext cx="10058400" cy="356616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MX" sz="6000" dirty="0" smtClean="0">
                <a:solidFill>
                  <a:srgbClr val="002060"/>
                </a:solidFill>
                <a:latin typeface="Aptos" panose="020B0004020202020204" pitchFamily="34" charset="0"/>
              </a:rPr>
              <a:t>5.- CLASIFICACIÓN DE LA INTERPRETACIÓN DE LA LEY PROCESAL </a:t>
            </a:r>
            <a:endParaRPr lang="es-GT" sz="6000" dirty="0">
              <a:solidFill>
                <a:srgbClr val="00206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563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94A28477-4589-839B-CF5C-F3253A5707C8}"/>
              </a:ext>
            </a:extLst>
          </p:cNvPr>
          <p:cNvSpPr txBox="1"/>
          <p:nvPr/>
        </p:nvSpPr>
        <p:spPr>
          <a:xfrm>
            <a:off x="967211" y="742630"/>
            <a:ext cx="10257577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2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EXTENSIVA:  </a:t>
            </a:r>
            <a:r>
              <a:rPr lang="es-MX" sz="2200" dirty="0">
                <a:solidFill>
                  <a:srgbClr val="002060"/>
                </a:solidFill>
                <a:latin typeface="Aptos" panose="020B0004020202020204" pitchFamily="34" charset="0"/>
              </a:rPr>
              <a:t>Se produce cuando las palabras de la ley no se han empleado adecuadamente, el significado de sus palabras alcanza más de lo deseado por el legislados.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2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RESTRICTIVA</a:t>
            </a:r>
            <a:r>
              <a:rPr lang="es-MX" sz="2200" b="1" dirty="0">
                <a:solidFill>
                  <a:srgbClr val="002060"/>
                </a:solidFill>
                <a:latin typeface="Aptos" panose="020B0004020202020204" pitchFamily="34" charset="0"/>
              </a:rPr>
              <a:t>:  </a:t>
            </a:r>
            <a:r>
              <a:rPr lang="es-MX" sz="2200" dirty="0">
                <a:solidFill>
                  <a:srgbClr val="002060"/>
                </a:solidFill>
                <a:latin typeface="Aptos" panose="020B0004020202020204" pitchFamily="34" charset="0"/>
              </a:rPr>
              <a:t>Se produce cuando en un caso no previsto por la ley, se omite tomar en cuenta la ley general y se aplica únicamente la especial.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2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ANALÓGICA: </a:t>
            </a:r>
            <a:r>
              <a:rPr lang="es-MX" sz="2200" dirty="0">
                <a:solidFill>
                  <a:srgbClr val="002060"/>
                </a:solidFill>
                <a:latin typeface="Aptos" panose="020B0004020202020204" pitchFamily="34" charset="0"/>
              </a:rPr>
              <a:t>Se produce cuando, en un caso no previsto por la ley, son aprovechadas o aplicadas otras leyes que tratan asuntos análogos o similares.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2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DEROGATORIA</a:t>
            </a:r>
            <a:r>
              <a:rPr lang="es-MX" sz="2200" b="1" dirty="0">
                <a:solidFill>
                  <a:srgbClr val="002060"/>
                </a:solidFill>
                <a:latin typeface="Aptos" panose="020B0004020202020204" pitchFamily="34" charset="0"/>
              </a:rPr>
              <a:t>: </a:t>
            </a:r>
            <a:r>
              <a:rPr lang="es-MX" sz="2200" dirty="0">
                <a:solidFill>
                  <a:srgbClr val="002060"/>
                </a:solidFill>
                <a:latin typeface="Aptos" panose="020B0004020202020204" pitchFamily="34" charset="0"/>
              </a:rPr>
              <a:t>Se causa cuando, no obstante existir una ley vigente aplicable al caso, se interpreta como si estuviera derogada o </a:t>
            </a:r>
            <a:r>
              <a:rPr lang="es-MX" sz="2200" dirty="0" err="1">
                <a:solidFill>
                  <a:srgbClr val="002060"/>
                </a:solidFill>
                <a:latin typeface="Aptos" panose="020B0004020202020204" pitchFamily="34" charset="0"/>
              </a:rPr>
              <a:t>abrograda</a:t>
            </a:r>
            <a:r>
              <a:rPr lang="es-MX" sz="2200" dirty="0">
                <a:solidFill>
                  <a:srgbClr val="002060"/>
                </a:solidFill>
                <a:latin typeface="Aptos" panose="020B0004020202020204" pitchFamily="34" charset="0"/>
              </a:rPr>
              <a:t>, por incompatibilidad  con otras.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2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DECLARATIVA</a:t>
            </a:r>
            <a:r>
              <a:rPr lang="es-MX" sz="2200" dirty="0">
                <a:solidFill>
                  <a:srgbClr val="002060"/>
                </a:solidFill>
                <a:latin typeface="Aptos" panose="020B0004020202020204" pitchFamily="34" charset="0"/>
              </a:rPr>
              <a:t>: Se persigue fijar con mayor claridad y exactitud la ley, apreciando en su texto, el significado estricto de las palabras ambiguas, oscuras o deficientes. </a:t>
            </a:r>
          </a:p>
        </p:txBody>
      </p:sp>
    </p:spTree>
    <p:extLst>
      <p:ext uri="{BB962C8B-B14F-4D97-AF65-F5344CB8AC3E}">
        <p14:creationId xmlns:p14="http://schemas.microsoft.com/office/powerpoint/2010/main" val="1569932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ED65A8D-C04B-6658-BC1E-95286B7D0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GT" sz="5400" b="1" dirty="0">
                <a:solidFill>
                  <a:srgbClr val="002060"/>
                </a:solidFill>
              </a:rPr>
              <a:t>6.- METODOS DE INTERPRETACIÓN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E9026977-09AA-A228-B868-68817D82C6D6}"/>
              </a:ext>
            </a:extLst>
          </p:cNvPr>
          <p:cNvSpPr txBox="1"/>
          <p:nvPr/>
        </p:nvSpPr>
        <p:spPr>
          <a:xfrm>
            <a:off x="1708841" y="1932294"/>
            <a:ext cx="917342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Las leyes son pensamientos, objetivados con la palabra escrita; para despejar su sentido se utiliza la gramática y la lógica. Por ello los métodos de interpretar la ley son:</a:t>
            </a:r>
          </a:p>
          <a:p>
            <a:pPr algn="just"/>
            <a:endParaRPr lang="es-MX" sz="2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a) MÉTODO GRAMATICAL: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La ley se interpreta ajustando el significado literal de las palabras de acuerdo con las acepciones y definiciones del Diccionario de la Real Academia de la Lengua Española. El texto de la ley se interpreta según el contenido y no palabra por palabra. </a:t>
            </a:r>
          </a:p>
          <a:p>
            <a:pPr algn="just"/>
            <a:endParaRPr lang="es-MX" sz="2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b) MÉTODO LÓGICO: 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Se puede llevar a cabo de dos maneras: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Sistemáticamente: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Se analiza como un todo, ya que son parte de un sistema jurídico, código o derecho nacional. Se trata de un procedimiento investigador inductivo </a:t>
            </a:r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(de la parte al todo)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y deductivo </a:t>
            </a:r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(del todo a la parte)</a:t>
            </a:r>
          </a:p>
        </p:txBody>
      </p:sp>
    </p:spTree>
    <p:extLst>
      <p:ext uri="{BB962C8B-B14F-4D97-AF65-F5344CB8AC3E}">
        <p14:creationId xmlns:p14="http://schemas.microsoft.com/office/powerpoint/2010/main" val="3856917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63E31D86-F3F6-0ED3-9DEE-4F600D9BF199}"/>
              </a:ext>
            </a:extLst>
          </p:cNvPr>
          <p:cNvSpPr txBox="1"/>
          <p:nvPr/>
        </p:nvSpPr>
        <p:spPr>
          <a:xfrm>
            <a:off x="1511928" y="423062"/>
            <a:ext cx="891766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Históricamente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: Se elabora mediante el estudio de su historia. Se basa en las incidencias y antecedentes de creación de la ley.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c) MÉTODO EVOLUTIVO: 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La ley no solamente debe adaptarse a las exigencias del momento de sus sanción, sino también a las nuevas necesidades jurídicas que se derivan de o por los cambios históricos, sociales, políticos y económicos.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d) MÉTODO COMPARADO: 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Los pasajes oscuros de la ley pueden ser aclarados y comprendidos con las disposiciones de otras leyes análogas, propias de un país o de otros que tienen similares instituciones jurídicas.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Artículos 1, 2, 3, 5, 6, 8, 9, 10, 11, 12, 15, 22, y 23 LOJ</a:t>
            </a:r>
          </a:p>
        </p:txBody>
      </p:sp>
    </p:spTree>
    <p:extLst>
      <p:ext uri="{BB962C8B-B14F-4D97-AF65-F5344CB8AC3E}">
        <p14:creationId xmlns:p14="http://schemas.microsoft.com/office/powerpoint/2010/main" val="4168149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57891F1-838B-C80C-2CB3-9FAFE5BC0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14176"/>
            <a:ext cx="10058400" cy="1450757"/>
          </a:xfrm>
        </p:spPr>
        <p:txBody>
          <a:bodyPr/>
          <a:lstStyle/>
          <a:p>
            <a:pPr algn="ctr"/>
            <a:r>
              <a:rPr lang="es-GT" b="1" dirty="0">
                <a:solidFill>
                  <a:srgbClr val="002060"/>
                </a:solidFill>
              </a:rPr>
              <a:t>7.- REGLAS DE APLICACIÓN DE LA LEY PROCESAL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05608D87-1DF1-EF8A-DB98-21DBCDCF7C3A}"/>
              </a:ext>
            </a:extLst>
          </p:cNvPr>
          <p:cNvSpPr txBox="1"/>
          <p:nvPr/>
        </p:nvSpPr>
        <p:spPr>
          <a:xfrm>
            <a:off x="1611518" y="1817297"/>
            <a:ext cx="880902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a) TRADICIÓN JURÍDICA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: Las leyes procesal son conservadoras, se modifican lentamente conforme se producen los cambios en la sociedad. </a:t>
            </a:r>
          </a:p>
          <a:p>
            <a:pPr algn="just"/>
            <a:endParaRPr lang="es-MX" sz="2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b) EL RÉGIMEN POLÍTICO IMPERANTE: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Según sea el régimen político imperante en el país, así como parte el órganos jurisdiccional en la interpretación de las leyes. </a:t>
            </a:r>
          </a:p>
          <a:p>
            <a:pPr algn="just"/>
            <a:endParaRPr lang="es-MX" sz="20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c) LOS PRINCIPIOS FUNDAMENTALES DEL DERECHO PROCESAL: </a:t>
            </a:r>
          </a:p>
          <a:p>
            <a:pPr algn="just"/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Los cuales son: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El lógico: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Selección de medios más seguros y expeditos para descubrir la verdad y evitar errores.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El jurídico: </a:t>
            </a:r>
            <a:r>
              <a:rPr lang="es-MX" sz="2000" dirty="0">
                <a:solidFill>
                  <a:srgbClr val="002060"/>
                </a:solidFill>
                <a:latin typeface="Aptos" panose="020B0004020202020204" pitchFamily="34" charset="0"/>
              </a:rPr>
              <a:t>Proporciona a los litigantes igualdad en la controversia y justicia en la decisión. </a:t>
            </a:r>
          </a:p>
        </p:txBody>
      </p:sp>
    </p:spTree>
    <p:extLst>
      <p:ext uri="{BB962C8B-B14F-4D97-AF65-F5344CB8AC3E}">
        <p14:creationId xmlns:p14="http://schemas.microsoft.com/office/powerpoint/2010/main" val="1465784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BD1BDD3D-AF44-341F-05F6-77C16A131A96}"/>
              </a:ext>
            </a:extLst>
          </p:cNvPr>
          <p:cNvSpPr txBox="1"/>
          <p:nvPr/>
        </p:nvSpPr>
        <p:spPr>
          <a:xfrm>
            <a:off x="1475714" y="653834"/>
            <a:ext cx="974153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El </a:t>
            </a:r>
            <a:r>
              <a:rPr lang="es-MX" sz="28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político: </a:t>
            </a: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Introduce el proceso la máxima garantía de los derechos con el menor sacrificios de libertad individual.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El </a:t>
            </a:r>
            <a:r>
              <a:rPr lang="es-MX" sz="28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económico: </a:t>
            </a: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Exige que los litigantes no sean objeto de graves impuesto; trata de evitar la excesiva duración del proceso y que los gastos sean accesibles. </a:t>
            </a:r>
          </a:p>
          <a:p>
            <a:pPr algn="just"/>
            <a:endParaRPr lang="es-MX" sz="28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8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d) EL SISTEMA IMPERANTE: </a:t>
            </a: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Informa el principio del cuál es el sistema procesal más adecuado, oral, escrito, mixto dentro del trámite del proceso. </a:t>
            </a:r>
          </a:p>
        </p:txBody>
      </p:sp>
    </p:spTree>
    <p:extLst>
      <p:ext uri="{BB962C8B-B14F-4D97-AF65-F5344CB8AC3E}">
        <p14:creationId xmlns:p14="http://schemas.microsoft.com/office/powerpoint/2010/main" val="2756597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EDD830-2866-D0AA-DAA8-444D42072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>
                <a:solidFill>
                  <a:srgbClr val="002060"/>
                </a:solidFill>
                <a:latin typeface="Aptos" panose="020B0004020202020204" pitchFamily="34" charset="0"/>
              </a:rPr>
              <a:t>CONTENIDO A DESARROLLARSE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850F641D-C79B-7B8C-E4F0-185124A201A5}"/>
              </a:ext>
            </a:extLst>
          </p:cNvPr>
          <p:cNvSpPr txBox="1"/>
          <p:nvPr/>
        </p:nvSpPr>
        <p:spPr>
          <a:xfrm>
            <a:off x="1674891" y="1978337"/>
            <a:ext cx="905346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002060"/>
                </a:solidFill>
                <a:latin typeface="Aptos" panose="020B0004020202020204" pitchFamily="34" charset="0"/>
              </a:rPr>
              <a:t>TEMA # 2 </a:t>
            </a:r>
          </a:p>
          <a:p>
            <a:pPr algn="ctr"/>
            <a:r>
              <a:rPr lang="es-MX" sz="2800" b="1" dirty="0">
                <a:solidFill>
                  <a:srgbClr val="002060"/>
                </a:solidFill>
                <a:latin typeface="Aptos" panose="020B0004020202020204" pitchFamily="34" charset="0"/>
              </a:rPr>
              <a:t> LA LEY PROCESAL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Definición.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Clasificación.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Interpretación.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 Objeto de la ley.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Clasificación de la interpretación de la ley procesal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Método de interpretación.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800" dirty="0">
                <a:solidFill>
                  <a:srgbClr val="002060"/>
                </a:solidFill>
                <a:latin typeface="Aptos" panose="020B0004020202020204" pitchFamily="34" charset="0"/>
              </a:rPr>
              <a:t>Reglas de aplicación de la Ley Procesal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253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8E87D61-8DC5-C3E2-2B11-54D9061A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GT" sz="5400" dirty="0">
                <a:solidFill>
                  <a:srgbClr val="002060"/>
                </a:solidFill>
                <a:latin typeface="Aptos" panose="020B0004020202020204" pitchFamily="34" charset="0"/>
              </a:rPr>
              <a:t>1.- DEFINICIÓN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A2F1F960-7880-36F9-353C-8B3EE58E95F9}"/>
              </a:ext>
            </a:extLst>
          </p:cNvPr>
          <p:cNvSpPr txBox="1"/>
          <p:nvPr/>
        </p:nvSpPr>
        <p:spPr>
          <a:xfrm>
            <a:off x="1097280" y="2163065"/>
            <a:ext cx="60975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La ley procesal regula los procedimientos para resolver conflictos en los tribunales de justicia, garantizando justicia, transparencia y eficiencia.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La norma procesal puede ser definida como una norma jurídica destinada a regular la realización de la función jurisdiccional del Estado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(Clemente A. Diaz).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AC12ADD7-54DA-89E9-2D4C-68FC21954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6804" y="2353187"/>
            <a:ext cx="4191754" cy="331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76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C6CB1DA-4935-3B8E-7711-EBCEECE4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APLICACIÓN DE LA LEY PROCESAL</a:t>
            </a:r>
            <a:endParaRPr lang="es-GT" b="1" dirty="0">
              <a:solidFill>
                <a:schemeClr val="bg2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19B53839-BB88-7514-110A-3638AD65D616}"/>
              </a:ext>
            </a:extLst>
          </p:cNvPr>
          <p:cNvSpPr txBox="1"/>
          <p:nvPr/>
        </p:nvSpPr>
        <p:spPr>
          <a:xfrm>
            <a:off x="1375675" y="1974065"/>
            <a:ext cx="978000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Hugo Alsina nos dice que al resolver una cuestión procesal, el juez se encuentra ante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tres situaciones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: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1. Que exista respecto de ella una disposición expresa en la ley.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2. Que la aplicación de la ley al caso sea dudosa.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3. Que no exista disposición legal que resuelva la cuestión.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Ante el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primer supuesto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, estamos frente a la aplicación de la ley al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caso concreto. 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En la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segunda situación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, ante la interpretación de la ley; y ante el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tercer supuesto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, la integración de la ley.</a:t>
            </a:r>
          </a:p>
        </p:txBody>
      </p:sp>
    </p:spTree>
    <p:extLst>
      <p:ext uri="{BB962C8B-B14F-4D97-AF65-F5344CB8AC3E}">
        <p14:creationId xmlns:p14="http://schemas.microsoft.com/office/powerpoint/2010/main" val="231107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6E3F31D-41E2-8EA1-693F-D22165076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>
                <a:solidFill>
                  <a:srgbClr val="002060"/>
                </a:solidFill>
                <a:latin typeface="Aptos" panose="020B0004020202020204" pitchFamily="34" charset="0"/>
              </a:rPr>
              <a:t>2.- CLASIFICACIÓN DE LA LEY PROCESAL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CD61EEE1-F929-0C0E-8632-003721CFC469}"/>
              </a:ext>
            </a:extLst>
          </p:cNvPr>
          <p:cNvSpPr txBox="1"/>
          <p:nvPr/>
        </p:nvSpPr>
        <p:spPr>
          <a:xfrm>
            <a:off x="1213164" y="2000102"/>
            <a:ext cx="986827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Según diversos doctrinarios, la ley procesal se puede clasificar mediante tres esquemas: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A) POR SU APLICACIÓN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, o por la forma en la que son empleadas: 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Las cuales a su vez se subdividen en: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IMPERATIVAS: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Son las leyes que por su naturaleza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no pueden renunciarse ni apartarse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por ninguna de las partes, ejemplo: normas de orden público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DISPOSITIVAS: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Estas normas pueden ser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renunciadas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 a voluntad de las partes.</a:t>
            </a:r>
          </a:p>
        </p:txBody>
      </p:sp>
    </p:spTree>
    <p:extLst>
      <p:ext uri="{BB962C8B-B14F-4D97-AF65-F5344CB8AC3E}">
        <p14:creationId xmlns:p14="http://schemas.microsoft.com/office/powerpoint/2010/main" val="215075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2D403FAA-8757-A1E7-9C19-2F797312A008}"/>
              </a:ext>
            </a:extLst>
          </p:cNvPr>
          <p:cNvSpPr txBox="1"/>
          <p:nvPr/>
        </p:nvSpPr>
        <p:spPr>
          <a:xfrm>
            <a:off x="1176951" y="667506"/>
            <a:ext cx="1023041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b="1" dirty="0">
                <a:solidFill>
                  <a:srgbClr val="002060"/>
                </a:solidFill>
                <a:latin typeface="Aptos" panose="020B0004020202020204" pitchFamily="34" charset="0"/>
              </a:rPr>
              <a:t>B)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POR LA MATERIA QUE REGULAN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, es decir, los objetos que tutelan jurídicamente: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FORMALES: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Regulan la forma en que se realizan los actos procesales y los procedimientos.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MATERIALES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: Regulan determinadas figuras o instituciones procesales.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ORGÁNICAS: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Regulan la integración y organización de los órganos jurisdiccionales.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 </a:t>
            </a: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c)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POR SU FIJACIÓN,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o sea la manera como se comportan al aplicarse en el proceso: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ESTÁTICAS: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 Fijan la organización de los órganos jurisdiccionales.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DINÁMICAS: </a:t>
            </a: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Fijan la forma en que se impulsa el proceso. </a:t>
            </a:r>
          </a:p>
        </p:txBody>
      </p:sp>
    </p:spTree>
    <p:extLst>
      <p:ext uri="{BB962C8B-B14F-4D97-AF65-F5344CB8AC3E}">
        <p14:creationId xmlns:p14="http://schemas.microsoft.com/office/powerpoint/2010/main" val="83366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D8F790D-68CE-1A8D-A77E-9522AC81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b="1" dirty="0">
                <a:solidFill>
                  <a:srgbClr val="002060"/>
                </a:solidFill>
                <a:latin typeface="Aptos" panose="020B0004020202020204" pitchFamily="34" charset="0"/>
              </a:rPr>
              <a:t>3.- INTERPRETACIÓN DE LA LEY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2A75F062-8C4C-5DFC-7BD8-78264EECE120}"/>
              </a:ext>
            </a:extLst>
          </p:cNvPr>
          <p:cNvSpPr txBox="1"/>
          <p:nvPr/>
        </p:nvSpPr>
        <p:spPr>
          <a:xfrm>
            <a:off x="1901228" y="2138602"/>
            <a:ext cx="899914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5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Interpretar la ley procesal </a:t>
            </a:r>
            <a:r>
              <a:rPr lang="es-MX" sz="2500" dirty="0">
                <a:solidFill>
                  <a:srgbClr val="002060"/>
                </a:solidFill>
                <a:latin typeface="Aptos" panose="020B0004020202020204" pitchFamily="34" charset="0"/>
              </a:rPr>
              <a:t>es reconstruir el pensamiento del legislador, del creador de la ley.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500" dirty="0">
                <a:solidFill>
                  <a:srgbClr val="002060"/>
                </a:solidFill>
                <a:latin typeface="Aptos" panose="020B0004020202020204" pitchFamily="34" charset="0"/>
              </a:rPr>
              <a:t>La </a:t>
            </a:r>
            <a:r>
              <a:rPr lang="es-MX" sz="25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interpretación</a:t>
            </a:r>
            <a:r>
              <a:rPr lang="es-MX" sz="2500" dirty="0">
                <a:solidFill>
                  <a:srgbClr val="002060"/>
                </a:solidFill>
                <a:latin typeface="Aptos" panose="020B0004020202020204" pitchFamily="34" charset="0"/>
              </a:rPr>
              <a:t> y su carácter principal de saber qué es lo que quiso el legislador al crear la ley.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500" dirty="0">
                <a:solidFill>
                  <a:srgbClr val="002060"/>
                </a:solidFill>
                <a:latin typeface="Aptos" panose="020B0004020202020204" pitchFamily="34" charset="0"/>
              </a:rPr>
              <a:t>La </a:t>
            </a:r>
            <a:r>
              <a:rPr lang="es-MX" sz="25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ley debe aplicarse </a:t>
            </a:r>
            <a:r>
              <a:rPr lang="es-MX" sz="2500" dirty="0">
                <a:solidFill>
                  <a:srgbClr val="002060"/>
                </a:solidFill>
                <a:latin typeface="Aptos" panose="020B0004020202020204" pitchFamily="34" charset="0"/>
              </a:rPr>
              <a:t>y por ello debe </a:t>
            </a:r>
            <a:r>
              <a:rPr lang="es-MX" sz="25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ser interpretada </a:t>
            </a:r>
            <a:r>
              <a:rPr lang="es-MX" sz="2500" dirty="0">
                <a:solidFill>
                  <a:srgbClr val="002060"/>
                </a:solidFill>
                <a:latin typeface="Aptos" panose="020B0004020202020204" pitchFamily="34" charset="0"/>
              </a:rPr>
              <a:t>para buscar y encontrar el sentido y alcances impresos por el legislador, es decir, buscar la intención y el espíritu que se quiso insertar, la finalidad y el contenido social. </a:t>
            </a:r>
          </a:p>
        </p:txBody>
      </p:sp>
    </p:spTree>
    <p:extLst>
      <p:ext uri="{BB962C8B-B14F-4D97-AF65-F5344CB8AC3E}">
        <p14:creationId xmlns:p14="http://schemas.microsoft.com/office/powerpoint/2010/main" val="17997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E5A9FB-2667-0858-5471-ACC283032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rgbClr val="002060"/>
                </a:solidFill>
              </a:rPr>
              <a:t>PARA APLICAR LA LEY PROCESAL SE CONSIDERAN TRES POSIBILIDADES: </a:t>
            </a:r>
            <a:endParaRPr lang="es-GT" b="1" dirty="0">
              <a:solidFill>
                <a:srgbClr val="00206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EA8F5206-6725-BCF9-145F-2A49922D5166}"/>
              </a:ext>
            </a:extLst>
          </p:cNvPr>
          <p:cNvSpPr txBox="1"/>
          <p:nvPr/>
        </p:nvSpPr>
        <p:spPr>
          <a:xfrm>
            <a:off x="1594089" y="2090172"/>
            <a:ext cx="906478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lphaLcParenR"/>
            </a:pPr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Cuando la ley es clara e inequívoca, no hay controversia o dificultad en su sentido.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La Ley debe aplicarse por dura que sea </a:t>
            </a:r>
            <a:r>
              <a:rPr lang="es-MX" sz="2400" b="1" dirty="0">
                <a:solidFill>
                  <a:schemeClr val="bg2">
                    <a:lumMod val="50000"/>
                  </a:schemeClr>
                </a:solidFill>
                <a:latin typeface="Aptos" panose="020B0004020202020204" pitchFamily="34" charset="0"/>
              </a:rPr>
              <a:t>(dura lex, sea lex)*. 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algn="just"/>
            <a:r>
              <a:rPr lang="es-MX" sz="2400" dirty="0">
                <a:solidFill>
                  <a:srgbClr val="002060"/>
                </a:solidFill>
                <a:latin typeface="Aptos" panose="020B0004020202020204" pitchFamily="34" charset="0"/>
              </a:rPr>
              <a:t>Debe atenderse en su sentido literal y no pretender interpretar bajo el pretexto de buscar otro sentido.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00DEA501-B876-919F-28E6-A23D58134128}"/>
              </a:ext>
            </a:extLst>
          </p:cNvPr>
          <p:cNvSpPr txBox="1"/>
          <p:nvPr/>
        </p:nvSpPr>
        <p:spPr>
          <a:xfrm>
            <a:off x="3825025" y="4940337"/>
            <a:ext cx="7611413" cy="1200329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Bahnschrift" panose="020B0502040204020203" pitchFamily="34" charset="0"/>
              </a:rPr>
              <a:t> * </a:t>
            </a:r>
            <a:r>
              <a:rPr lang="es-MX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La máxima era utilizada en Roma antigua para recordar los límites de la legislación estatal y su sentido de inflexibilidad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es-GT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140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4203507A-4B5E-4ADB-81E0-AAAABF07F5A8}"/>
              </a:ext>
            </a:extLst>
          </p:cNvPr>
          <p:cNvSpPr txBox="1"/>
          <p:nvPr/>
        </p:nvSpPr>
        <p:spPr>
          <a:xfrm>
            <a:off x="1086416" y="1292972"/>
            <a:ext cx="946992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solidFill>
                  <a:srgbClr val="002060"/>
                </a:solidFill>
              </a:rPr>
              <a:t>b) Cuando la ley sea dudosa.</a:t>
            </a:r>
          </a:p>
          <a:p>
            <a:pPr algn="just"/>
            <a:r>
              <a:rPr lang="es-MX" sz="2800" dirty="0">
                <a:solidFill>
                  <a:srgbClr val="002060"/>
                </a:solidFill>
              </a:rPr>
              <a:t>c) Cuando no exista ley que aplicar. </a:t>
            </a:r>
          </a:p>
          <a:p>
            <a:pPr algn="just"/>
            <a:endParaRPr lang="es-MX" sz="2800" dirty="0">
              <a:solidFill>
                <a:srgbClr val="002060"/>
              </a:solidFill>
            </a:endParaRPr>
          </a:p>
          <a:p>
            <a:pPr algn="just"/>
            <a:r>
              <a:rPr lang="es-MX" sz="2800" dirty="0">
                <a:solidFill>
                  <a:srgbClr val="002060"/>
                </a:solidFill>
              </a:rPr>
              <a:t>En el supuesto de que la ley sea oscura, ambigua, insuficiente, el juez necesariamente deberá resolver el asunto, e informar a su ente superior el suceso, para que así puedan iniciar el proceso de iniciativa de ley. </a:t>
            </a:r>
          </a:p>
          <a:p>
            <a:pPr algn="just"/>
            <a:endParaRPr lang="es-MX" sz="2800" dirty="0">
              <a:solidFill>
                <a:srgbClr val="002060"/>
              </a:solidFill>
            </a:endParaRPr>
          </a:p>
          <a:p>
            <a:pPr algn="ctr"/>
            <a:r>
              <a:rPr lang="es-MX" sz="2800" b="1" dirty="0">
                <a:solidFill>
                  <a:srgbClr val="002060"/>
                </a:solidFill>
              </a:rPr>
              <a:t>Artículos 10, 11 y 15 </a:t>
            </a:r>
            <a:r>
              <a:rPr lang="es-MX" sz="2800" b="1" dirty="0" smtClean="0">
                <a:solidFill>
                  <a:srgbClr val="002060"/>
                </a:solidFill>
              </a:rPr>
              <a:t>Ley del Organismo Judicial </a:t>
            </a:r>
            <a:endParaRPr lang="es-MX" sz="2800" b="1" dirty="0">
              <a:solidFill>
                <a:srgbClr val="002060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620B07AF-C987-5D0E-3F3D-E6380CC91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78" y="22140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0957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1147</TotalTime>
  <Words>1375</Words>
  <Application>Microsoft Office PowerPoint</Application>
  <PresentationFormat>Panorámica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Aptos</vt:lpstr>
      <vt:lpstr>Bahnschrift</vt:lpstr>
      <vt:lpstr>Calibri</vt:lpstr>
      <vt:lpstr>Calibri Light</vt:lpstr>
      <vt:lpstr>Wingdings</vt:lpstr>
      <vt:lpstr>Retrospección</vt:lpstr>
      <vt:lpstr>TEMA # 2 LA LEY PROCESAL  </vt:lpstr>
      <vt:lpstr>CONTENIDO A DESARROLLARSE </vt:lpstr>
      <vt:lpstr>1.- DEFINICIÓN </vt:lpstr>
      <vt:lpstr>APLICACIÓN DE LA LEY PROCESAL</vt:lpstr>
      <vt:lpstr>2.- CLASIFICACIÓN DE LA LEY PROCESAL </vt:lpstr>
      <vt:lpstr>Presentación de PowerPoint</vt:lpstr>
      <vt:lpstr>3.- INTERPRETACIÓN DE LA LEY </vt:lpstr>
      <vt:lpstr>PARA APLICAR LA LEY PROCESAL SE CONSIDERAN TRES POSIBILIDADES: </vt:lpstr>
      <vt:lpstr>Presentación de PowerPoint</vt:lpstr>
      <vt:lpstr>4.- EL OBJETO DE LA INTERPRETACIÓN </vt:lpstr>
      <vt:lpstr>Presentación de PowerPoint</vt:lpstr>
      <vt:lpstr>5.- CLASIFICACIÓN DE LA INTERPRETACIÓN DE LA LEY PROCESAL </vt:lpstr>
      <vt:lpstr>Presentación de PowerPoint</vt:lpstr>
      <vt:lpstr>6.- METODOS DE INTERPRETACIÓN </vt:lpstr>
      <vt:lpstr>Presentación de PowerPoint</vt:lpstr>
      <vt:lpstr>7.- REGLAS DE APLICACIÓN DE LA LEY PROCESAL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  MÓDULO DE COMPETITIVIDAD 2</dc:title>
  <dc:creator>Inspiron P66F</dc:creator>
  <cp:lastModifiedBy>Siekavizza Alvarez, Mario Antonio</cp:lastModifiedBy>
  <cp:revision>45</cp:revision>
  <cp:lastPrinted>2026-02-13T18:53:07Z</cp:lastPrinted>
  <dcterms:created xsi:type="dcterms:W3CDTF">2023-02-13T19:29:01Z</dcterms:created>
  <dcterms:modified xsi:type="dcterms:W3CDTF">2026-02-13T18:55:51Z</dcterms:modified>
</cp:coreProperties>
</file>